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1"/>
  </p:notesMasterIdLst>
  <p:sldIdLst>
    <p:sldId id="256" r:id="rId2"/>
    <p:sldId id="257" r:id="rId3"/>
    <p:sldId id="278" r:id="rId4"/>
    <p:sldId id="282" r:id="rId5"/>
    <p:sldId id="281" r:id="rId6"/>
    <p:sldId id="283" r:id="rId7"/>
    <p:sldId id="284" r:id="rId8"/>
    <p:sldId id="258" r:id="rId9"/>
    <p:sldId id="292" r:id="rId10"/>
    <p:sldId id="293" r:id="rId11"/>
    <p:sldId id="259" r:id="rId12"/>
    <p:sldId id="269" r:id="rId13"/>
    <p:sldId id="271" r:id="rId14"/>
    <p:sldId id="270" r:id="rId15"/>
    <p:sldId id="272" r:id="rId16"/>
    <p:sldId id="267" r:id="rId17"/>
    <p:sldId id="273" r:id="rId18"/>
    <p:sldId id="276" r:id="rId19"/>
    <p:sldId id="274" r:id="rId20"/>
    <p:sldId id="260" r:id="rId21"/>
    <p:sldId id="297" r:id="rId22"/>
    <p:sldId id="299" r:id="rId23"/>
    <p:sldId id="300" r:id="rId24"/>
    <p:sldId id="301" r:id="rId25"/>
    <p:sldId id="261" r:id="rId26"/>
    <p:sldId id="285" r:id="rId27"/>
    <p:sldId id="289" r:id="rId28"/>
    <p:sldId id="290" r:id="rId29"/>
    <p:sldId id="291" r:id="rId30"/>
    <p:sldId id="262" r:id="rId31"/>
    <p:sldId id="294" r:id="rId32"/>
    <p:sldId id="295" r:id="rId33"/>
    <p:sldId id="296" r:id="rId34"/>
    <p:sldId id="302" r:id="rId35"/>
    <p:sldId id="264" r:id="rId36"/>
    <p:sldId id="277" r:id="rId37"/>
    <p:sldId id="266" r:id="rId38"/>
    <p:sldId id="287" r:id="rId39"/>
    <p:sldId id="298" r:id="rId40"/>
  </p:sldIdLst>
  <p:sldSz cx="12192000" cy="6858000"/>
  <p:notesSz cx="6858000" cy="11049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DC0B8-36C3-114F-96B4-8063F2205D3C}" v="484" dt="2019-04-12T08:03:54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>
      <p:cViewPr varScale="1">
        <p:scale>
          <a:sx n="121" d="100"/>
          <a:sy n="121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09652-9C49-4573-BEE2-A78B87FA9DEB}" type="datetimeFigureOut">
              <a:rPr lang="en-GB"/>
              <a:t>12/04/2019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2DC1C-FF2B-42D9-865E-95EC1B59A205}" type="slidenum">
              <a:rPr lang="en-GB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conferences.com/2019/01/daniel-jalkut-just-enough-objective-c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otconferences.com/2019/01/mark-dalrymple-what-is-that" TargetMode="External"/><Relationship Id="rId5" Type="http://schemas.openxmlformats.org/officeDocument/2006/relationships/hyperlink" Target="https://www.dotconferences.com/2019/01/jeff-biggus-scientific-swift" TargetMode="External"/><Relationship Id="rId4" Type="http://schemas.openxmlformats.org/officeDocument/2006/relationships/hyperlink" Target="https://www.dotconferences.com/2019/01/soroush-khanlou-from-problem-to-solu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James</a:t>
            </a:r>
          </a:p>
          <a:p>
            <a:endParaRPr lang="en-US"/>
          </a:p>
          <a:p>
            <a:r>
              <a:rPr lang="en-US"/>
              <a:t>We'll take questions after each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22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+mn-lt"/>
              </a:rPr>
              <a:t>Adam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Ray Wenderlich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3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~3 mins, 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0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</a:t>
            </a:r>
            <a:r>
              <a:rPr lang="en-US"/>
              <a:t>-C defines types as a set of properties and methods.</a:t>
            </a:r>
          </a:p>
          <a:p>
            <a:r>
              <a:rPr lang="en-US"/>
              <a:t>Accesses to properties/methods compile to </a:t>
            </a:r>
            <a:r>
              <a:rPr lang="en-US" err="1"/>
              <a:t>obj-c_msgSend</a:t>
            </a:r>
            <a:r>
              <a:rPr lang="en-US"/>
              <a:t>.</a:t>
            </a:r>
          </a:p>
          <a:p>
            <a:r>
              <a:rPr lang="en-US"/>
              <a:t>Key-value observation is based on top of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06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Callable in code, though not recommended.</a:t>
            </a:r>
          </a:p>
          <a:p>
            <a:r>
              <a:rPr lang="en-US"/>
              <a:t>Discussed at </a:t>
            </a:r>
            <a:r>
              <a:rPr lang="en-US" err="1"/>
              <a:t>dotSwift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92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Usable in </a:t>
            </a:r>
            <a:r>
              <a:rPr lang="en-US" err="1"/>
              <a:t>Obj</a:t>
            </a:r>
            <a:r>
              <a:rPr lang="en-US"/>
              <a:t>-C and Swift, </a:t>
            </a:r>
            <a:r>
              <a:rPr lang="en-US" err="1"/>
              <a:t>behaviour</a:t>
            </a:r>
            <a:r>
              <a:rPr lang="en-US"/>
              <a:t> comes from </a:t>
            </a:r>
            <a:r>
              <a:rPr lang="en-US" err="1"/>
              <a:t>NSObject</a:t>
            </a:r>
            <a:r>
              <a:rPr lang="en-US"/>
              <a:t>.</a:t>
            </a:r>
          </a:p>
          <a:p>
            <a:r>
              <a:rPr lang="en-US"/>
              <a:t>Allows observation of property changes.</a:t>
            </a:r>
          </a:p>
          <a:p>
            <a:r>
              <a:rPr lang="en-US"/>
              <a:t>Swift: use string directly, or compiler checked alternative.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30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Segue: What else do string messages allow?</a:t>
            </a:r>
          </a:p>
          <a:p>
            <a:endParaRPr lang="en-US"/>
          </a:p>
          <a:p>
            <a:r>
              <a:rPr lang="en-US" err="1"/>
              <a:t>UIView</a:t>
            </a:r>
            <a:r>
              <a:rPr lang="en-US"/>
              <a:t> private property ‘recursive description’ prints the view hierarchy.</a:t>
            </a:r>
          </a:p>
          <a:p>
            <a:r>
              <a:rPr lang="en-US"/>
              <a:t>Can be called as shown.</a:t>
            </a:r>
          </a:p>
          <a:p>
            <a:r>
              <a:rPr lang="en-US"/>
              <a:t>Useful to know for debugging, Objective C underlies frameworks we use every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7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~4 mins, 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4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open, available to browse for debugging, learning, and contributing.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97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means finding things is easy</a:t>
            </a:r>
          </a:p>
          <a:p>
            <a:r>
              <a:rPr lang="en-US"/>
              <a:t>From Mark </a:t>
            </a:r>
            <a:r>
              <a:rPr lang="en-US" err="1"/>
              <a:t>Dalyrumple</a:t>
            </a:r>
            <a:r>
              <a:rPr lang="en-US"/>
              <a:t>, great for finding things from the command line.</a:t>
            </a:r>
          </a:p>
          <a:p>
            <a:r>
              <a:rPr lang="en-US"/>
              <a:t>Tool for self-directed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8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Great way to learn and get involved as a user of Swift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72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James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~3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82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~3 mins, 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68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means finding things is easy</a:t>
            </a:r>
          </a:p>
          <a:p>
            <a:r>
              <a:rPr lang="en-US"/>
              <a:t>From Mark </a:t>
            </a:r>
            <a:r>
              <a:rPr lang="en-US" err="1"/>
              <a:t>Dalyrumple</a:t>
            </a:r>
            <a:r>
              <a:rPr lang="en-US"/>
              <a:t>, great for finding things from the command line.</a:t>
            </a:r>
          </a:p>
          <a:p>
            <a:r>
              <a:rPr lang="en-US"/>
              <a:t>Tool for self-directed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80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means finding things is easy</a:t>
            </a:r>
          </a:p>
          <a:p>
            <a:r>
              <a:rPr lang="en-US"/>
              <a:t>From Mark </a:t>
            </a:r>
            <a:r>
              <a:rPr lang="en-US" err="1"/>
              <a:t>Dalyrumple</a:t>
            </a:r>
            <a:r>
              <a:rPr lang="en-US"/>
              <a:t>, great for finding things from the command line.</a:t>
            </a:r>
          </a:p>
          <a:p>
            <a:r>
              <a:rPr lang="en-US"/>
              <a:t>Tool for self-directed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07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means finding things is easy</a:t>
            </a:r>
          </a:p>
          <a:p>
            <a:r>
              <a:rPr lang="en-US"/>
              <a:t>From Mark </a:t>
            </a:r>
            <a:r>
              <a:rPr lang="en-US" err="1"/>
              <a:t>Dalyrumple</a:t>
            </a:r>
            <a:r>
              <a:rPr lang="en-US"/>
              <a:t>, great for finding things from the command line.</a:t>
            </a:r>
          </a:p>
          <a:p>
            <a:r>
              <a:rPr lang="en-US"/>
              <a:t>Tool for self-directed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10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means finding things is easy</a:t>
            </a:r>
          </a:p>
          <a:p>
            <a:r>
              <a:rPr lang="en-US"/>
              <a:t>From Mark </a:t>
            </a:r>
            <a:r>
              <a:rPr lang="en-US" err="1"/>
              <a:t>Dalyrumple</a:t>
            </a:r>
            <a:r>
              <a:rPr lang="en-US"/>
              <a:t>, great for finding things from the command line.</a:t>
            </a:r>
          </a:p>
          <a:p>
            <a:r>
              <a:rPr lang="en-US"/>
              <a:t>Tool for self-directed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9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~5 mins,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57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4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5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8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Adam</a:t>
            </a:r>
          </a:p>
          <a:p>
            <a:r>
              <a:rPr lang="en-US"/>
              <a:t>Clean, readable syntax</a:t>
            </a:r>
          </a:p>
          <a:p>
            <a:r>
              <a:rPr lang="en-US"/>
              <a:t>See playground for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68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3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~2 mins, Adam</a:t>
            </a:r>
          </a:p>
          <a:p>
            <a:r>
              <a:rPr lang="en-US">
                <a:cs typeface="Calibri"/>
              </a:rPr>
              <a:t>Ported Apple apps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47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43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How it actually works in code</a:t>
            </a:r>
          </a:p>
          <a:p>
            <a:r>
              <a:rPr lang="en-US">
                <a:cs typeface="Calibri"/>
              </a:rPr>
              <a:t>-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75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How it actually works in code</a:t>
            </a:r>
          </a:p>
          <a:p>
            <a:r>
              <a:rPr lang="en-US">
                <a:cs typeface="Calibri"/>
              </a:rPr>
              <a:t>-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96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How it actually works in code</a:t>
            </a:r>
          </a:p>
          <a:p>
            <a:r>
              <a:rPr lang="en-US">
                <a:cs typeface="Calibri"/>
              </a:rPr>
              <a:t>-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5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~8 mins, 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31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Point out playground is available online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9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Adam</a:t>
            </a:r>
          </a:p>
          <a:p>
            <a:r>
              <a:rPr lang="en-US">
                <a:cs typeface="Calibri"/>
              </a:rPr>
              <a:t>~1 min, both</a:t>
            </a:r>
          </a:p>
          <a:p>
            <a:r>
              <a:rPr lang="en-US">
                <a:cs typeface="Calibri"/>
              </a:rPr>
              <a:t>~48 mins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81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Adam – first 3</a:t>
            </a:r>
          </a:p>
          <a:p>
            <a:r>
              <a:rPr lang="en-US"/>
              <a:t>James – last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75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68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2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1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73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75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+mn-lt"/>
              </a:rPr>
              <a:t>Adam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~5 mins,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72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n-lt"/>
              </a:rPr>
              <a:t>James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>
                <a:hlinkClick r:id="rId3"/>
              </a:rPr>
              <a:t>Just Enough Objective-C</a:t>
            </a:r>
            <a:r>
              <a:rPr lang="en-US"/>
              <a:t> – Making use of dynamic features from Objective-C in Swift</a:t>
            </a:r>
          </a:p>
          <a:p>
            <a:r>
              <a:rPr lang="en-US">
                <a:hlinkClick r:id="rId4"/>
              </a:rPr>
              <a:t>From Problem To Solution</a:t>
            </a:r>
            <a:r>
              <a:rPr lang="en-US"/>
              <a:t> – Breaking down complex problems into simple components – hard to summarize but recommended viewing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5"/>
              </a:rPr>
              <a:t>Scientific Swift</a:t>
            </a:r>
            <a:r>
              <a:rPr lang="en-US"/>
              <a:t> - Utilizing Swift’s support for custom Unicode operators to make code more readable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6"/>
              </a:rPr>
              <a:t>Wh@t Is Th@t (Attributes)</a:t>
            </a:r>
            <a:r>
              <a:rPr lang="en-US"/>
              <a:t> – Using the open-source project to go behind the scenes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2DC1C-FF2B-42D9-865E-95EC1B59A205}" type="slidenum">
              <a:rPr lang="en-GB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2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06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58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710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23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434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95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43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920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08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048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61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88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7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00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8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47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54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1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dotconferences.com/2019/01/johannes-weiss-high-performance-systems-in-swift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otconferences.com/2019/01/tom-doron-implementing-json-rpc-with-swiftnio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www.dotconferences.com/2019/01/lea-marolt-sonnenschein-making-table-views-great-again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conferences.com/2019/01/daniel-jalkut-just-enough-objective-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pple.com/documentation/objectivec/objective-c_runtime?language=objc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conferences.com/2019/01/mark-dalrymple-what-is-tha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apple/swif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ple/swift/blob/master/include/swift/AST/Attr.de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wift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forums.swift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swift.i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conferences.com/2019/01/jeff-biggus-scientific-swif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conferences.com/2019/01/vincent-pradeilles-the-underestimated-power-of-keypath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.gbl.experiancs.com/jfroggatt/ukmobile-dotSwift-201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.gbl.experiancs.com/jfroggatt/ukmobile-dotSwift-201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.gbl.experiancs.com/jfroggatt/ukmobile-dotSwift-201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git.gbl.experiancs.com/jfroggatt/ukmobile-dotSwift-201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ntroughtonsmith/marzipanif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conferences.com/2019/01/johannes-weiss-high-performance-systems-in-swif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bl.experiancs.com/jfroggatt/ukmobile-dotSwift-201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conferences.com/abou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dotconferences.com/2019/01/daniel-jalkut-just-enough-objective-c" TargetMode="External"/><Relationship Id="rId7" Type="http://schemas.openxmlformats.org/officeDocument/2006/relationships/hyperlink" Target="https://www.dotconferences.com/2019/01/mark-dalrymple-what-is-tha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otconferences.com/2019/01/jeff-biggus-scientific-swift" TargetMode="External"/><Relationship Id="rId5" Type="http://schemas.openxmlformats.org/officeDocument/2006/relationships/hyperlink" Target="https://www.dotconferences.com/2019/01/soroush-khanlou-from-problem-to-solution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/>
              <a:t>dotSwift</a:t>
            </a:r>
            <a:r>
              <a:rPr lang="en-GB"/>
              <a:t> 2019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Adam </a:t>
            </a:r>
            <a:r>
              <a:rPr lang="en-GB" err="1"/>
              <a:t>Gask</a:t>
            </a:r>
            <a:r>
              <a:rPr lang="en-GB"/>
              <a:t> &amp; James Froggatt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C6B31-E0B8-4FED-A251-D5B0786D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85988"/>
          </a:xfrm>
        </p:spPr>
        <p:txBody>
          <a:bodyPr/>
          <a:lstStyle/>
          <a:p>
            <a:r>
              <a:rPr lang="en-US"/>
              <a:t>Key Speakers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D2630-EC36-4FB0-A97A-055502ED5721}"/>
              </a:ext>
            </a:extLst>
          </p:cNvPr>
          <p:cNvSpPr txBox="1"/>
          <p:nvPr/>
        </p:nvSpPr>
        <p:spPr>
          <a:xfrm>
            <a:off x="2325511" y="3468510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Johannes Weiss (Apple Swift NIO) </a:t>
            </a:r>
          </a:p>
          <a:p>
            <a:pPr algn="ctr"/>
            <a:r>
              <a:rPr lang="en-US" sz="1600">
                <a:hlinkClick r:id="rId3"/>
              </a:rPr>
              <a:t>High-Performance Systems In Swift</a:t>
            </a:r>
            <a:r>
              <a:rPr lang="en-US" sz="1600"/>
              <a:t> (Structs vs Classes)</a:t>
            </a:r>
          </a:p>
          <a:p>
            <a:pPr algn="ctr"/>
            <a:endParaRPr lang="en-US" sz="1600"/>
          </a:p>
        </p:txBody>
      </p:sp>
      <p:pic>
        <p:nvPicPr>
          <p:cNvPr id="4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B0B6C4ED-6FB5-4DA9-A1D6-0EC323B6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511" y="1569156"/>
            <a:ext cx="27432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7C713-C0E2-4CEF-B316-2D0AAD6C5B53}"/>
              </a:ext>
            </a:extLst>
          </p:cNvPr>
          <p:cNvSpPr txBox="1"/>
          <p:nvPr/>
        </p:nvSpPr>
        <p:spPr>
          <a:xfrm>
            <a:off x="5218289" y="3475565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Lea Marolt Sonnenschein</a:t>
            </a:r>
          </a:p>
          <a:p>
            <a:pPr algn="ctr"/>
            <a:r>
              <a:rPr lang="en-US" sz="1600">
                <a:hlinkClick r:id="rId5"/>
              </a:rPr>
              <a:t>Making Table Views Great Again!</a:t>
            </a:r>
            <a:r>
              <a:rPr lang="en-US" sz="1600"/>
              <a:t> (Reusable patterns)</a:t>
            </a:r>
          </a:p>
          <a:p>
            <a:pPr algn="ctr"/>
            <a:endParaRPr lang="en-US" sz="1600"/>
          </a:p>
        </p:txBody>
      </p:sp>
      <p:pic>
        <p:nvPicPr>
          <p:cNvPr id="6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6D28F681-1E33-43FE-8953-49C7CC716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289" y="1576211"/>
            <a:ext cx="27432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337B58-DFDD-46DE-9960-576AFE7BBE47}"/>
              </a:ext>
            </a:extLst>
          </p:cNvPr>
          <p:cNvSpPr txBox="1"/>
          <p:nvPr/>
        </p:nvSpPr>
        <p:spPr>
          <a:xfrm>
            <a:off x="8209844" y="3503788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James Dempsey (former Apple) </a:t>
            </a:r>
          </a:p>
          <a:p>
            <a:pPr algn="ctr"/>
            <a:r>
              <a:rPr lang="en-US" sz="1600"/>
              <a:t>Scripting In Swift (It’s a tradeoff)</a:t>
            </a:r>
          </a:p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17393-72DE-4BCA-BB33-3593ABB1555C}"/>
              </a:ext>
            </a:extLst>
          </p:cNvPr>
          <p:cNvSpPr txBox="1"/>
          <p:nvPr/>
        </p:nvSpPr>
        <p:spPr>
          <a:xfrm>
            <a:off x="6968067" y="5133621"/>
            <a:ext cx="29901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Tom Doron (Apple Swift NIO) </a:t>
            </a:r>
            <a:r>
              <a:rPr lang="en-US" sz="1600">
                <a:hlinkClick r:id="rId6"/>
              </a:rPr>
              <a:t>Implementing JSON-RPC with SwiftNIO</a:t>
            </a:r>
            <a:endParaRPr lang="en-US" sz="1600"/>
          </a:p>
        </p:txBody>
      </p:sp>
      <p:pic>
        <p:nvPicPr>
          <p:cNvPr id="10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EC4601F-E562-42F1-ADEE-13A3F4E39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22" y="4673600"/>
            <a:ext cx="2743200" cy="1828800"/>
          </a:xfrm>
          <a:prstGeom prst="rect">
            <a:avLst/>
          </a:prstGeom>
        </p:spPr>
      </p:pic>
      <p:pic>
        <p:nvPicPr>
          <p:cNvPr id="11" name="Picture 11" descr="A person in a red shirt&#10;&#10;Description generated with high confidence">
            <a:extLst>
              <a:ext uri="{FF2B5EF4-FFF2-40B4-BE49-F238E27FC236}">
                <a16:creationId xmlns:a16="http://schemas.microsoft.com/office/drawing/2014/main" id="{F564BC81-7F95-4B15-BB51-02210C414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289" y="1576211"/>
            <a:ext cx="2743200" cy="1828800"/>
          </a:xfrm>
          <a:prstGeom prst="rect">
            <a:avLst/>
          </a:prstGeom>
        </p:spPr>
      </p:pic>
      <p:pic>
        <p:nvPicPr>
          <p:cNvPr id="15" name="Picture 15" descr="A person holding a computer&#10;&#10;Description generated with high confidence">
            <a:extLst>
              <a:ext uri="{FF2B5EF4-FFF2-40B4-BE49-F238E27FC236}">
                <a16:creationId xmlns:a16="http://schemas.microsoft.com/office/drawing/2014/main" id="{8335E844-A8C6-4B5E-A9DD-50678AEC4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7622" y="4673600"/>
            <a:ext cx="2743200" cy="1828800"/>
          </a:xfrm>
          <a:prstGeom prst="rect">
            <a:avLst/>
          </a:prstGeom>
        </p:spPr>
      </p:pic>
      <p:pic>
        <p:nvPicPr>
          <p:cNvPr id="12" name="Picture 13" descr="A person wearing a red shirt&#10;&#10;Description generated with very high confidence">
            <a:extLst>
              <a:ext uri="{FF2B5EF4-FFF2-40B4-BE49-F238E27FC236}">
                <a16:creationId xmlns:a16="http://schemas.microsoft.com/office/drawing/2014/main" id="{89E7C980-380B-46BA-8FC6-0A8CB529FE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5511" y="1576211"/>
            <a:ext cx="2743200" cy="1828800"/>
          </a:xfrm>
          <a:prstGeom prst="rect">
            <a:avLst/>
          </a:prstGeom>
        </p:spPr>
      </p:pic>
      <p:pic>
        <p:nvPicPr>
          <p:cNvPr id="16" name="Picture 16" descr="A picture containing person, indoor, clothing, floor&#10;&#10;Description generated with very high confidence">
            <a:extLst>
              <a:ext uri="{FF2B5EF4-FFF2-40B4-BE49-F238E27FC236}">
                <a16:creationId xmlns:a16="http://schemas.microsoft.com/office/drawing/2014/main" id="{E7612745-430E-45E3-964D-63BEFE592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8289" y="1569156"/>
            <a:ext cx="2743200" cy="1828800"/>
          </a:xfrm>
          <a:prstGeom prst="rect">
            <a:avLst/>
          </a:prstGeom>
        </p:spPr>
      </p:pic>
      <p:pic>
        <p:nvPicPr>
          <p:cNvPr id="18" name="Picture 18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900992F1-5E9D-449E-B779-5C8AB6390E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0844" y="1535288"/>
            <a:ext cx="1981200" cy="1974145"/>
          </a:xfrm>
          <a:prstGeom prst="rect">
            <a:avLst/>
          </a:prstGeom>
        </p:spPr>
      </p:pic>
      <p:pic>
        <p:nvPicPr>
          <p:cNvPr id="20" name="Picture 20" descr="A person standing in a dark room&#10;&#10;Description generated with very high confidence">
            <a:extLst>
              <a:ext uri="{FF2B5EF4-FFF2-40B4-BE49-F238E27FC236}">
                <a16:creationId xmlns:a16="http://schemas.microsoft.com/office/drawing/2014/main" id="{D88EE645-7898-4AE6-92DF-C43EF3B428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7622" y="46736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42713E-348E-49E1-AA68-FCB99A2B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Just Enough Objective-C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607A5-335C-4270-9785-5022EEDC6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500"/>
              <a:t>Using the Objective-C runtime from Swift, private APIs</a:t>
            </a:r>
          </a:p>
          <a:p>
            <a:pPr algn="l">
              <a:lnSpc>
                <a:spcPct val="90000"/>
              </a:lnSpc>
            </a:pPr>
            <a:r>
              <a:rPr lang="en-US" sz="1500"/>
              <a:t>Daniel Jalkut, </a:t>
            </a:r>
            <a:r>
              <a:rPr lang="en-US" sz="1500">
                <a:hlinkClick r:id="rId3"/>
              </a:rPr>
              <a:t>https://www.dotconferences.com/2019/01/daniel-jalkut-just-enough-objective-c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88243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62C6-A404-483B-8185-13DA65C8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063" y="1286996"/>
            <a:ext cx="3739250" cy="1752599"/>
          </a:xfrm>
        </p:spPr>
        <p:txBody>
          <a:bodyPr/>
          <a:lstStyle/>
          <a:p>
            <a:r>
              <a:rPr lang="en-US"/>
              <a:t>Objective-C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5F6F-136D-40E6-ACEE-A39110A99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063" y="3649199"/>
            <a:ext cx="10018713" cy="3124201"/>
          </a:xfrm>
        </p:spPr>
        <p:txBody>
          <a:bodyPr>
            <a:normAutofit/>
          </a:bodyPr>
          <a:lstStyle/>
          <a:p>
            <a:r>
              <a:rPr lang="en-US"/>
              <a:t>Objective-C defines types as a set of properties and methods.</a:t>
            </a:r>
          </a:p>
          <a:p>
            <a:r>
              <a:rPr lang="en-US"/>
              <a:t>Methods are declared with headers</a:t>
            </a:r>
          </a:p>
          <a:p>
            <a:pPr lvl="1"/>
            <a:r>
              <a:rPr lang="en-US"/>
              <a:t>Undeclared methods can still be accessed publicly – no API is truly ‘private’.</a:t>
            </a:r>
          </a:p>
          <a:p>
            <a:r>
              <a:rPr lang="en-US"/>
              <a:t>Internally, methods calls are string messages passed between objects.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5A488-D80F-DC45-9BC0-DF2F5216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86" y="500554"/>
            <a:ext cx="6930525" cy="332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50E3-86A3-44BE-BA19-0CE3A5F8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1073"/>
            <a:ext cx="10018713" cy="1752599"/>
          </a:xfrm>
        </p:spPr>
        <p:txBody>
          <a:bodyPr/>
          <a:lstStyle/>
          <a:p>
            <a:r>
              <a:rPr lang="en-US" err="1"/>
              <a:t>objc_msgSend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5EA52CC-CEB2-4078-AC5D-810A1DAA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29" y="2612052"/>
            <a:ext cx="8090923" cy="3705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686D83-D92B-DE47-9A58-EF807A53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090" y="1446726"/>
            <a:ext cx="2590800" cy="304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1751C0-4DCE-1F49-8AC7-3663C811E826}"/>
              </a:ext>
            </a:extLst>
          </p:cNvPr>
          <p:cNvCxnSpPr/>
          <p:nvPr/>
        </p:nvCxnSpPr>
        <p:spPr>
          <a:xfrm>
            <a:off x="6309490" y="1870841"/>
            <a:ext cx="0" cy="599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3EF376-B892-0C46-AB3F-3202202ED536}"/>
              </a:ext>
            </a:extLst>
          </p:cNvPr>
          <p:cNvSpPr txBox="1"/>
          <p:nvPr/>
        </p:nvSpPr>
        <p:spPr>
          <a:xfrm>
            <a:off x="6309490" y="1966131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Compiles to…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F51D8-A905-F341-9921-91DB0CF0E968}"/>
              </a:ext>
            </a:extLst>
          </p:cNvPr>
          <p:cNvSpPr txBox="1"/>
          <p:nvPr/>
        </p:nvSpPr>
        <p:spPr>
          <a:xfrm>
            <a:off x="3049985" y="6455202"/>
            <a:ext cx="8936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See also, the Objective C Runtime framework: </a:t>
            </a:r>
            <a:r>
              <a:rPr lang="en-US" sz="1200">
                <a:hlinkClick r:id="rId5"/>
              </a:rPr>
              <a:t>https://developer.apple.com/documentation/objectivec/objective-c_runtime?language=objc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4041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29C7-2FAA-4209-8004-3DFAAFFC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43" y="-86932"/>
            <a:ext cx="10018713" cy="1752599"/>
          </a:xfrm>
        </p:spPr>
        <p:txBody>
          <a:bodyPr/>
          <a:lstStyle/>
          <a:p>
            <a:r>
              <a:rPr lang="en-US"/>
              <a:t>Key-Value Observation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C20C77F-0B1C-4A07-8E8F-BE6E316D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0" y="2064383"/>
            <a:ext cx="5952186" cy="668612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CBC4EB1-C204-4B6C-BB86-86BE118F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49" y="2066403"/>
            <a:ext cx="5200919" cy="1201192"/>
          </a:xfrm>
          <a:prstGeom prst="rect">
            <a:avLst/>
          </a:prstGeom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93114A-32E5-4502-9E6E-ACF279557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048" y="4374463"/>
            <a:ext cx="5200918" cy="145758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2AD1D71-F2F5-4ED0-98DC-A25AB8E8F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81" y="4376825"/>
            <a:ext cx="5887791" cy="9484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FC92B3-9422-4D82-8859-0EA53210389B}"/>
              </a:ext>
            </a:extLst>
          </p:cNvPr>
          <p:cNvSpPr txBox="1"/>
          <p:nvPr/>
        </p:nvSpPr>
        <p:spPr>
          <a:xfrm>
            <a:off x="5003443" y="3908738"/>
            <a:ext cx="273246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Swift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16C6D9-0FA9-473E-8D0D-FDC37E1510B2}"/>
              </a:ext>
            </a:extLst>
          </p:cNvPr>
          <p:cNvSpPr txBox="1"/>
          <p:nvPr/>
        </p:nvSpPr>
        <p:spPr>
          <a:xfrm>
            <a:off x="5003443" y="1612006"/>
            <a:ext cx="273246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Objective-C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6B759-BB90-784F-9E8F-A643017224A0}"/>
              </a:ext>
            </a:extLst>
          </p:cNvPr>
          <p:cNvSpPr txBox="1"/>
          <p:nvPr/>
        </p:nvSpPr>
        <p:spPr>
          <a:xfrm>
            <a:off x="3804747" y="5453813"/>
            <a:ext cx="2460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Allows safe syntax for </a:t>
            </a:r>
            <a:r>
              <a:rPr lang="en-US" sz="1400" err="1"/>
              <a:t>Obj</a:t>
            </a:r>
            <a:r>
              <a:rPr lang="en-US" sz="1400"/>
              <a:t>-C keypath strings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B0C2AC-BCD5-974A-9063-2DDE7619D721}"/>
              </a:ext>
            </a:extLst>
          </p:cNvPr>
          <p:cNvCxnSpPr/>
          <p:nvPr/>
        </p:nvCxnSpPr>
        <p:spPr>
          <a:xfrm flipV="1">
            <a:off x="5728953" y="4919213"/>
            <a:ext cx="0" cy="50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D6EF6B-44E9-ED46-B2A0-F891286C3862}"/>
              </a:ext>
            </a:extLst>
          </p:cNvPr>
          <p:cNvSpPr txBox="1"/>
          <p:nvPr/>
        </p:nvSpPr>
        <p:spPr>
          <a:xfrm>
            <a:off x="7682845" y="5977033"/>
            <a:ext cx="276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Classic unsafe raw strings work too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5194CF-F909-E848-8E2C-47C6C6C9DEE7}"/>
              </a:ext>
            </a:extLst>
          </p:cNvPr>
          <p:cNvCxnSpPr/>
          <p:nvPr/>
        </p:nvCxnSpPr>
        <p:spPr>
          <a:xfrm flipV="1">
            <a:off x="8929353" y="5404684"/>
            <a:ext cx="0" cy="50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6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6468-316E-4445-AA93-63468502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043" y="-151327"/>
            <a:ext cx="10018713" cy="1752599"/>
          </a:xfrm>
        </p:spPr>
        <p:txBody>
          <a:bodyPr/>
          <a:lstStyle/>
          <a:p>
            <a:r>
              <a:rPr lang="en-US"/>
              <a:t>Private APIs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FE8C03F-515E-4C57-931C-89237932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5" y="3229126"/>
            <a:ext cx="7873285" cy="59293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CAA0E1D-2007-4778-A605-CE52B2C18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569" y="1196641"/>
            <a:ext cx="3859369" cy="55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30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334935-16B7-4AAD-A712-93BB0989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Wh@t Is Th@T (Attributes)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C3930-B600-4C32-AD4C-ECDE078BA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500"/>
              <a:t>Swift open-source, going behind the scenes, find-ing</a:t>
            </a:r>
          </a:p>
          <a:p>
            <a:pPr algn="l">
              <a:lnSpc>
                <a:spcPct val="90000"/>
              </a:lnSpc>
            </a:pPr>
            <a:r>
              <a:rPr lang="en-US" sz="1500"/>
              <a:t>Mark Dalyrumple, </a:t>
            </a:r>
            <a:r>
              <a:rPr lang="en-US" sz="1500">
                <a:hlinkClick r:id="rId3"/>
              </a:rPr>
              <a:t>https://www.dotconferences.com/2019/01/mark-dalrymple-what-is-that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173623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4CCB39-F433-634F-B362-397845FB5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>
            <a:normAutofit/>
          </a:bodyPr>
          <a:lstStyle/>
          <a:p>
            <a:r>
              <a:rPr lang="en-US" sz="3200"/>
              <a:t>Swift </a:t>
            </a:r>
            <a:br>
              <a:rPr lang="en-US" sz="3200"/>
            </a:br>
            <a:r>
              <a:rPr lang="en-US" sz="3200"/>
              <a:t>Open-Source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93CD2-496C-B843-904A-C746CB957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/>
              <a:t>The compiler:</a:t>
            </a:r>
          </a:p>
          <a:p>
            <a:pPr lvl="1"/>
            <a:r>
              <a:rPr lang="en-US" sz="1800"/>
              <a:t>Written in C++, hosted on Github</a:t>
            </a:r>
          </a:p>
          <a:p>
            <a:pPr lvl="1"/>
            <a:r>
              <a:rPr lang="en-US" sz="1800"/>
              <a:t>Hosted at </a:t>
            </a:r>
            <a:r>
              <a:rPr lang="en-US" sz="1800">
                <a:hlinkClick r:id="rId4"/>
              </a:rPr>
              <a:t>https://github.com/apple/swift</a:t>
            </a:r>
            <a:endParaRPr lang="en-US" sz="180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7157B-CE83-B945-A090-FF2AECE8B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202" y="1296961"/>
            <a:ext cx="6237359" cy="39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89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DFC-FAB8-A045-B709-68BE830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Find-</a:t>
            </a:r>
            <a:r>
              <a:rPr lang="en-US" err="1"/>
              <a:t>ing</a:t>
            </a:r>
            <a:r>
              <a:rPr lang="en-US"/>
              <a:t>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D34DD-79DD-804B-8E7E-8F1F202FC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17683"/>
            <a:ext cx="10018713" cy="1933903"/>
          </a:xfrm>
        </p:spPr>
        <p:txBody>
          <a:bodyPr>
            <a:normAutofit fontScale="92500" lnSpcReduction="10000"/>
          </a:bodyPr>
          <a:lstStyle/>
          <a:p>
            <a:r>
              <a:rPr lang="en-GB" sz="1800">
                <a:latin typeface="Fira Code" panose="020B0509050000020004" pitchFamily="49" charset="0"/>
                <a:ea typeface="Fira Code" panose="020B0509050000020004" pitchFamily="49" charset="0"/>
              </a:rPr>
              <a:t>find . -type f -exec grep </a:t>
            </a:r>
            <a:r>
              <a:rPr lang="en-GB" sz="1800" err="1">
                <a:latin typeface="Fira Code" panose="020B0509050000020004" pitchFamily="49" charset="0"/>
                <a:ea typeface="Fira Code" panose="020B0509050000020004" pitchFamily="49" charset="0"/>
              </a:rPr>
              <a:t>SomethingInteresting</a:t>
            </a:r>
            <a:r>
              <a:rPr lang="en-GB" sz="1800">
                <a:latin typeface="Fira Code" panose="020B0509050000020004" pitchFamily="49" charset="0"/>
                <a:ea typeface="Fira Code" panose="020B0509050000020004" pitchFamily="49" charset="0"/>
              </a:rPr>
              <a:t> {} \; -print</a:t>
            </a:r>
            <a:endParaRPr lang="en-US" sz="180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/>
              <a:t>With a local clone of Swift compiler, this command lets you search the file contents from the command line, to find points of interest in the Swift compiler.</a:t>
            </a:r>
          </a:p>
          <a:p>
            <a:r>
              <a:rPr lang="en-US"/>
              <a:t>One such example is the file identifying each Swift attribute as a keyword:</a:t>
            </a:r>
          </a:p>
          <a:p>
            <a:pPr lvl="1"/>
            <a:r>
              <a:rPr lang="en-US">
                <a:hlinkClick r:id="rId3"/>
              </a:rPr>
              <a:t>https://github.com/apple/swift/blob/master/include/swift/AST/Attr.def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2074B-AEEB-D741-AEF4-7E6C32AE3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727" y="4229099"/>
            <a:ext cx="7188200" cy="237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CCA0D-9C6B-DD48-927F-4E1E0DEB445F}"/>
              </a:ext>
            </a:extLst>
          </p:cNvPr>
          <p:cNvSpPr txBox="1"/>
          <p:nvPr/>
        </p:nvSpPr>
        <p:spPr>
          <a:xfrm>
            <a:off x="2196663" y="5093383"/>
            <a:ext cx="258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Access control keywords:</a:t>
            </a:r>
          </a:p>
        </p:txBody>
      </p:sp>
    </p:spTree>
    <p:extLst>
      <p:ext uri="{BB962C8B-B14F-4D97-AF65-F5344CB8AC3E}">
        <p14:creationId xmlns:p14="http://schemas.microsoft.com/office/powerpoint/2010/main" val="74293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95F2-A8A1-6C4B-8E0B-E80110E6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Swift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684B3-8A0C-5B42-81A8-8AA84E9A5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219659"/>
            <a:ext cx="4916490" cy="4470699"/>
          </a:xfrm>
        </p:spPr>
        <p:txBody>
          <a:bodyPr>
            <a:normAutofit fontScale="92500" lnSpcReduction="20000"/>
          </a:bodyPr>
          <a:lstStyle/>
          <a:p>
            <a:r>
              <a:rPr lang="en-US" err="1"/>
              <a:t>Swift.org</a:t>
            </a:r>
            <a:r>
              <a:rPr lang="en-US"/>
              <a:t>:</a:t>
            </a:r>
          </a:p>
          <a:p>
            <a:pPr lvl="1"/>
            <a:r>
              <a:rPr lang="en-US"/>
              <a:t>Central location for learning about the Swift Project</a:t>
            </a:r>
          </a:p>
          <a:p>
            <a:pPr lvl="1"/>
            <a:r>
              <a:rPr lang="en-US"/>
              <a:t>Home of the Swift Blog, API Design Guidelines, and many useful links</a:t>
            </a:r>
          </a:p>
          <a:p>
            <a:pPr lvl="1"/>
            <a:r>
              <a:rPr lang="en-US"/>
              <a:t>Hosted at </a:t>
            </a:r>
            <a:r>
              <a:rPr lang="en-US">
                <a:hlinkClick r:id="rId3"/>
              </a:rPr>
              <a:t>https://swift.org/</a:t>
            </a:r>
            <a:endParaRPr lang="en-US"/>
          </a:p>
          <a:p>
            <a:r>
              <a:rPr lang="en-US"/>
              <a:t>Swift Forums:</a:t>
            </a:r>
          </a:p>
          <a:p>
            <a:pPr lvl="1"/>
            <a:r>
              <a:rPr lang="en-US"/>
              <a:t>For evolution, development, community projects, and user questions</a:t>
            </a:r>
          </a:p>
          <a:p>
            <a:pPr lvl="1"/>
            <a:r>
              <a:rPr lang="en-US"/>
              <a:t>Gathering place for the Swift community</a:t>
            </a:r>
          </a:p>
          <a:p>
            <a:pPr lvl="2"/>
            <a:r>
              <a:rPr lang="en-US"/>
              <a:t>Not just Apple developers</a:t>
            </a:r>
          </a:p>
          <a:p>
            <a:pPr lvl="1"/>
            <a:r>
              <a:rPr lang="en-US"/>
              <a:t>Hosted at </a:t>
            </a:r>
            <a:r>
              <a:rPr lang="en-US">
                <a:hlinkClick r:id="rId4"/>
              </a:rPr>
              <a:t>https://forums.swift.org</a:t>
            </a:r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6CC29-0D7E-2146-8E1A-D4DD168D3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36" y="4130937"/>
            <a:ext cx="5444883" cy="2559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878A3-4028-6A44-A1DD-890D724D3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136" y="2219659"/>
            <a:ext cx="5475287" cy="11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6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4370C0-7062-4ADC-A78B-A0A8D4B6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Conference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68A4-0430-4940-B3DD-2FAAFF0C3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100">
                <a:hlinkClick r:id="rId3"/>
              </a:rPr>
              <a:t>https://www.dotswift.io</a:t>
            </a:r>
            <a:endParaRPr lang="en-US" sz="2100"/>
          </a:p>
          <a:p>
            <a:pPr algn="l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682304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FBB9B5-B6E6-4670-B0EB-772C3229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Unicode support &amp; defining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04139-EF66-4E22-AEB1-D38923BEC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>
              <a:lnSpc>
                <a:spcPct val="90000"/>
              </a:lnSpc>
            </a:pPr>
            <a:r>
              <a:rPr lang="en-US" sz="2100"/>
              <a:t>How Scientific Swift can be improved using </a:t>
            </a:r>
            <a:r>
              <a:rPr lang="en-US" sz="2100" err="1"/>
              <a:t>unicode</a:t>
            </a:r>
            <a:r>
              <a:rPr lang="en-US" sz="2100"/>
              <a:t> support </a:t>
            </a:r>
          </a:p>
          <a:p>
            <a:pPr algn="l">
              <a:lnSpc>
                <a:spcPct val="90000"/>
              </a:lnSpc>
            </a:pPr>
            <a:r>
              <a:rPr lang="en-US" sz="2100"/>
              <a:t>Jeff </a:t>
            </a:r>
            <a:r>
              <a:rPr lang="en-US" sz="2100" err="1"/>
              <a:t>Biggus</a:t>
            </a:r>
            <a:r>
              <a:rPr lang="en-US" sz="2100"/>
              <a:t>, </a:t>
            </a:r>
            <a:r>
              <a:rPr lang="en-US" sz="2100">
                <a:hlinkClick r:id="rId3"/>
              </a:rPr>
              <a:t>https://www.dotconferences.com/2019/01/jeff-biggus-scientific-swift</a:t>
            </a:r>
            <a:endParaRPr lang="en-US" sz="2100"/>
          </a:p>
          <a:p>
            <a:pPr algn="l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2772912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DFC-FAB8-A045-B709-68BE830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Unicode Support</a:t>
            </a:r>
          </a:p>
        </p:txBody>
      </p:sp>
      <p:pic>
        <p:nvPicPr>
          <p:cNvPr id="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FC50D1E-A581-41B7-833E-32C0E15E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12" y="2439254"/>
            <a:ext cx="9069572" cy="330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68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DFC-FAB8-A045-B709-68BE830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Unicode Support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EEE1818-D769-4BFD-8F03-31A10C762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012133"/>
            <a:ext cx="6588919" cy="451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8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DFC-FAB8-A045-B709-68BE830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Unicode Support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4F8C5F-2C1B-47D9-AF3A-C7283EAEE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19" y="2142713"/>
            <a:ext cx="7666434" cy="426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17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DFC-FAB8-A045-B709-68BE830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Unicode Support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3D8F027-09D0-423D-9E80-9A9733B5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481" y="2176465"/>
            <a:ext cx="6660356" cy="43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0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54C0B9-6854-4D4B-BF9C-AC76E5A1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KeyPaths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6CEB9-F47A-49CD-8A8B-493263886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500"/>
              <a:t>Indices for the everyday object</a:t>
            </a:r>
          </a:p>
          <a:p>
            <a:pPr algn="l">
              <a:lnSpc>
                <a:spcPct val="90000"/>
              </a:lnSpc>
            </a:pPr>
            <a:r>
              <a:rPr lang="en-US" sz="1500"/>
              <a:t>Vincent Pradeilles, </a:t>
            </a:r>
            <a:r>
              <a:rPr lang="en-US" sz="1500">
                <a:hlinkClick r:id="rId3"/>
              </a:rPr>
              <a:t>https://www.dotconferences.com/2019/01/vincent-pradeilles-the-underestimated-power-of-keypaths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49444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0E93-F723-8D4E-9DD3-8FDDBF73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526090" cy="1752599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5E9ED-C0AE-C841-8B85-F8DE88B1C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5273841" cy="3124201"/>
          </a:xfrm>
        </p:spPr>
        <p:txBody>
          <a:bodyPr>
            <a:normAutofit/>
          </a:bodyPr>
          <a:lstStyle/>
          <a:p>
            <a:r>
              <a:rPr lang="en-US"/>
              <a:t>Keypaths let you read &amp; write to a property of an object</a:t>
            </a:r>
          </a:p>
          <a:p>
            <a:r>
              <a:rPr lang="en-US"/>
              <a:t>They work similar to array indices or dictionary keys:</a:t>
            </a:r>
          </a:p>
          <a:p>
            <a:pPr lvl="1"/>
            <a:r>
              <a:rPr lang="en-US" sz="1400">
                <a:latin typeface="Fira Code" panose="020B0509050000020004" pitchFamily="49" charset="0"/>
                <a:ea typeface="Fira Code" panose="020B0509050000020004" pitchFamily="49" charset="0"/>
              </a:rPr>
              <a:t>object[</a:t>
            </a:r>
            <a:r>
              <a:rPr lang="en-US" sz="1400" err="1">
                <a:latin typeface="Fira Code" panose="020B0509050000020004" pitchFamily="49" charset="0"/>
                <a:ea typeface="Fira Code" panose="020B0509050000020004" pitchFamily="49" charset="0"/>
              </a:rPr>
              <a:t>keyPath</a:t>
            </a:r>
            <a:r>
              <a:rPr lang="en-US" sz="1400">
                <a:latin typeface="Fira Code" panose="020B0509050000020004" pitchFamily="49" charset="0"/>
                <a:ea typeface="Fira Code" panose="020B0509050000020004" pitchFamily="49" charset="0"/>
              </a:rPr>
              <a:t>: \.property] = </a:t>
            </a:r>
            <a:r>
              <a:rPr lang="en-US" sz="1400" err="1">
                <a:latin typeface="Fira Code" panose="020B0509050000020004" pitchFamily="49" charset="0"/>
                <a:ea typeface="Fira Code" panose="020B0509050000020004" pitchFamily="49" charset="0"/>
              </a:rPr>
              <a:t>newValue</a:t>
            </a:r>
            <a:endParaRPr lang="en-US" sz="140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88F5F-715D-C74F-9281-239612D1B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3" y="627994"/>
            <a:ext cx="4571251" cy="598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664D8-C47B-704E-9D41-06948CE64C40}"/>
              </a:ext>
            </a:extLst>
          </p:cNvPr>
          <p:cNvSpPr txBox="1"/>
          <p:nvPr/>
        </p:nvSpPr>
        <p:spPr>
          <a:xfrm>
            <a:off x="7542559" y="152063"/>
            <a:ext cx="3780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Try them with </a:t>
            </a:r>
            <a:r>
              <a:rPr lang="en-US" sz="1050" dirty="0" err="1"/>
              <a:t>KeyPaths.playground</a:t>
            </a:r>
            <a:endParaRPr lang="en-US" sz="1050" dirty="0"/>
          </a:p>
          <a:p>
            <a:pPr algn="ctr"/>
            <a:r>
              <a:rPr lang="en-US" sz="1050" dirty="0">
                <a:hlinkClick r:id="rId4"/>
              </a:rPr>
              <a:t>https://git.gbl.experiancs.com/jfroggatt/ukmobile-dotSwift-2019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4061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6509-B53F-B943-B33B-117970D7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008530"/>
            <a:ext cx="5362164" cy="981244"/>
          </a:xfrm>
        </p:spPr>
        <p:txBody>
          <a:bodyPr/>
          <a:lstStyle/>
          <a:p>
            <a:r>
              <a:rPr lang="en-US"/>
              <a:t>Type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4D50-B8FB-0548-AADC-DF3FE9FA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054" y="2303644"/>
            <a:ext cx="5564420" cy="187995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Types are generic: </a:t>
            </a:r>
          </a:p>
          <a:p>
            <a:pPr lvl="1"/>
            <a:r>
              <a:rPr lang="en-US" sz="1800" err="1">
                <a:latin typeface="Fira Code" panose="020B0509050000020004" pitchFamily="49" charset="0"/>
                <a:ea typeface="Fira Code" panose="020B0509050000020004" pitchFamily="49" charset="0"/>
              </a:rPr>
              <a:t>KeyPath</a:t>
            </a:r>
            <a:r>
              <a:rPr lang="en-US" sz="180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1800" err="1">
                <a:latin typeface="Fira Code" panose="020B0509050000020004" pitchFamily="49" charset="0"/>
                <a:ea typeface="Fira Code" panose="020B0509050000020004" pitchFamily="49" charset="0"/>
              </a:rPr>
              <a:t>TypeWithProperty</a:t>
            </a:r>
            <a:r>
              <a:rPr lang="en-US" sz="180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1800" err="1">
                <a:latin typeface="Fira Code" panose="020B0509050000020004" pitchFamily="49" charset="0"/>
                <a:ea typeface="Fira Code" panose="020B0509050000020004" pitchFamily="49" charset="0"/>
              </a:rPr>
              <a:t>PropertyType</a:t>
            </a:r>
            <a:r>
              <a:rPr lang="en-US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</a:p>
          <a:p>
            <a:r>
              <a:rPr lang="en-US"/>
              <a:t>Read &amp; Write support is determined by the type: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5BE48F-2E3D-2A49-8DFF-3649DB641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028011"/>
              </p:ext>
            </p:extLst>
          </p:nvPr>
        </p:nvGraphicFramePr>
        <p:xfrm>
          <a:off x="2955476" y="4293894"/>
          <a:ext cx="3767094" cy="2288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47">
                  <a:extLst>
                    <a:ext uri="{9D8B030D-6E8A-4147-A177-3AD203B41FA5}">
                      <a16:colId xmlns:a16="http://schemas.microsoft.com/office/drawing/2014/main" val="3024005597"/>
                    </a:ext>
                  </a:extLst>
                </a:gridCol>
                <a:gridCol w="1883547">
                  <a:extLst>
                    <a:ext uri="{9D8B030D-6E8A-4147-A177-3AD203B41FA5}">
                      <a16:colId xmlns:a16="http://schemas.microsoft.com/office/drawing/2014/main" val="4156359215"/>
                    </a:ext>
                  </a:extLst>
                </a:gridCol>
              </a:tblGrid>
              <a:tr h="407255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06025"/>
                  </a:ext>
                </a:extLst>
              </a:tr>
              <a:tr h="767991">
                <a:tc>
                  <a:txBody>
                    <a:bodyPr/>
                    <a:lstStyle/>
                    <a:p>
                      <a:r>
                        <a:rPr lang="en-US" err="1"/>
                        <a:t>KeyPath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Read-only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541082"/>
                  </a:ext>
                </a:extLst>
              </a:tr>
              <a:tr h="1113006">
                <a:tc>
                  <a:txBody>
                    <a:bodyPr/>
                    <a:lstStyle/>
                    <a:p>
                      <a:r>
                        <a:rPr lang="en-US" err="1"/>
                        <a:t>WritableKeyPath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Read-write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9616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625D5A7-4CA2-124D-BA69-FCB87F04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3" y="627994"/>
            <a:ext cx="4571251" cy="598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1DABB-0E16-476C-88BA-852C3F5DAF3F}"/>
              </a:ext>
            </a:extLst>
          </p:cNvPr>
          <p:cNvSpPr txBox="1"/>
          <p:nvPr/>
        </p:nvSpPr>
        <p:spPr>
          <a:xfrm>
            <a:off x="7542559" y="152063"/>
            <a:ext cx="3780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Try them with </a:t>
            </a:r>
            <a:r>
              <a:rPr lang="en-US" sz="1050" dirty="0" err="1"/>
              <a:t>KeyPaths.playground</a:t>
            </a:r>
            <a:endParaRPr lang="en-US" sz="1050" dirty="0"/>
          </a:p>
          <a:p>
            <a:pPr algn="ctr"/>
            <a:r>
              <a:rPr lang="en-US" sz="1050" dirty="0">
                <a:hlinkClick r:id="rId4"/>
              </a:rPr>
              <a:t>https://git.gbl.experiancs.com/jfroggatt/ukmobile-dotSwift-2019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9147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C7CC-6C76-EC49-9480-5709AD72F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5389031" cy="1752599"/>
          </a:xfrm>
        </p:spPr>
        <p:txBody>
          <a:bodyPr/>
          <a:lstStyle/>
          <a:p>
            <a:r>
              <a:rPr lang="en-US"/>
              <a:t>Type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1F52-3ACD-4A46-A6D1-2F5C34FB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655" y="2666999"/>
            <a:ext cx="5597687" cy="3124201"/>
          </a:xfrm>
        </p:spPr>
        <p:txBody>
          <a:bodyPr/>
          <a:lstStyle/>
          <a:p>
            <a:r>
              <a:rPr lang="en-US"/>
              <a:t>Attempting to write to a read-only </a:t>
            </a:r>
            <a:r>
              <a:rPr lang="en-US" err="1"/>
              <a:t>KeyPath</a:t>
            </a:r>
            <a:r>
              <a:rPr lang="en-US"/>
              <a:t> is a compilation error</a:t>
            </a:r>
          </a:p>
          <a:p>
            <a:r>
              <a:rPr lang="en-US"/>
              <a:t>Literals resolve to the appropriate type:</a:t>
            </a:r>
          </a:p>
          <a:p>
            <a:pPr lvl="1"/>
            <a:r>
              <a:rPr lang="en-US" sz="1600">
                <a:latin typeface="Fira Code" panose="020B0509050000020004" pitchFamily="49" charset="0"/>
                <a:ea typeface="Fira Code" panose="020B0509050000020004" pitchFamily="49" charset="0"/>
              </a:rPr>
              <a:t>\.</a:t>
            </a:r>
            <a:r>
              <a:rPr lang="en-US" sz="1600" err="1">
                <a:latin typeface="Fira Code" panose="020B0509050000020004" pitchFamily="49" charset="0"/>
                <a:ea typeface="Fira Code" panose="020B0509050000020004" pitchFamily="49" charset="0"/>
              </a:rPr>
              <a:t>readOnlyProperty</a:t>
            </a:r>
            <a:r>
              <a:rPr lang="en-US" sz="1600">
                <a:latin typeface="Fira Code" panose="020B0509050000020004" pitchFamily="49" charset="0"/>
                <a:ea typeface="Fira Code" panose="020B0509050000020004" pitchFamily="49" charset="0"/>
              </a:rPr>
              <a:t> → </a:t>
            </a:r>
            <a:r>
              <a:rPr lang="en-US" sz="1600" err="1">
                <a:latin typeface="Fira Code" panose="020B0509050000020004" pitchFamily="49" charset="0"/>
                <a:ea typeface="Fira Code" panose="020B0509050000020004" pitchFamily="49" charset="0"/>
              </a:rPr>
              <a:t>KeyPath</a:t>
            </a:r>
            <a:endParaRPr lang="en-US" sz="160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lvl="1"/>
            <a:r>
              <a:rPr lang="en-US" sz="1600">
                <a:latin typeface="Fira Code" panose="020B0509050000020004" pitchFamily="49" charset="0"/>
                <a:ea typeface="Fira Code" panose="020B0509050000020004" pitchFamily="49" charset="0"/>
              </a:rPr>
              <a:t>\.</a:t>
            </a:r>
            <a:r>
              <a:rPr lang="en-US" sz="1600" err="1">
                <a:latin typeface="Fira Code" panose="020B0509050000020004" pitchFamily="49" charset="0"/>
                <a:ea typeface="Fira Code" panose="020B0509050000020004" pitchFamily="49" charset="0"/>
              </a:rPr>
              <a:t>readWriteProperty</a:t>
            </a:r>
            <a:r>
              <a:rPr lang="en-US" sz="1600">
                <a:latin typeface="Fira Code" panose="020B0509050000020004" pitchFamily="49" charset="0"/>
                <a:ea typeface="Fira Code" panose="020B0509050000020004" pitchFamily="49" charset="0"/>
              </a:rPr>
              <a:t> → </a:t>
            </a:r>
            <a:r>
              <a:rPr lang="en-US" sz="1600" err="1">
                <a:latin typeface="Fira Code" panose="020B0509050000020004" pitchFamily="49" charset="0"/>
                <a:ea typeface="Fira Code" panose="020B0509050000020004" pitchFamily="49" charset="0"/>
              </a:rPr>
              <a:t>WritableKeyPath</a:t>
            </a:r>
            <a:endParaRPr lang="en-US" sz="160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94A5D-DE11-A144-9029-CAA20EB7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3" y="627994"/>
            <a:ext cx="4571251" cy="598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24E25-0DDE-4B28-BC18-EFDA1F703ED5}"/>
              </a:ext>
            </a:extLst>
          </p:cNvPr>
          <p:cNvSpPr txBox="1"/>
          <p:nvPr/>
        </p:nvSpPr>
        <p:spPr>
          <a:xfrm>
            <a:off x="7542559" y="152063"/>
            <a:ext cx="3780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Try them with </a:t>
            </a:r>
            <a:r>
              <a:rPr lang="en-US" sz="1050" dirty="0" err="1"/>
              <a:t>KeyPaths.playground</a:t>
            </a:r>
            <a:endParaRPr lang="en-US" sz="1050" dirty="0"/>
          </a:p>
          <a:p>
            <a:pPr algn="ctr"/>
            <a:r>
              <a:rPr lang="en-US" sz="1050" dirty="0">
                <a:hlinkClick r:id="rId4"/>
              </a:rPr>
              <a:t>https://git.gbl.experiancs.com/jfroggatt/ukmobile-dotSwift-2019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0376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C7CC-6C76-EC49-9480-5709AD72F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5389031" cy="1752599"/>
          </a:xfrm>
        </p:spPr>
        <p:txBody>
          <a:bodyPr/>
          <a:lstStyle/>
          <a:p>
            <a:r>
              <a:rPr lang="en-US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1F52-3ACD-4A46-A6D1-2F5C34FB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655" y="2666999"/>
            <a:ext cx="5597687" cy="1722345"/>
          </a:xfrm>
        </p:spPr>
        <p:txBody>
          <a:bodyPr/>
          <a:lstStyle/>
          <a:p>
            <a:r>
              <a:rPr lang="en-US"/>
              <a:t>We use </a:t>
            </a:r>
            <a:r>
              <a:rPr lang="en-US" err="1"/>
              <a:t>KeyPaths</a:t>
            </a:r>
            <a:r>
              <a:rPr lang="en-US"/>
              <a:t> in the Experian app for enhanced readability.</a:t>
            </a:r>
          </a:p>
          <a:p>
            <a:r>
              <a:rPr lang="en-US"/>
              <a:t>Examples: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94A5D-DE11-A144-9029-CAA20EB7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3" y="627994"/>
            <a:ext cx="4571251" cy="598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816D5-CAB7-44A5-A83C-E6AC820F59FC}"/>
              </a:ext>
            </a:extLst>
          </p:cNvPr>
          <p:cNvSpPr txBox="1"/>
          <p:nvPr/>
        </p:nvSpPr>
        <p:spPr>
          <a:xfrm>
            <a:off x="7542559" y="152063"/>
            <a:ext cx="3780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Try them with </a:t>
            </a:r>
            <a:r>
              <a:rPr lang="en-US" sz="1050" dirty="0" err="1"/>
              <a:t>KeyPaths.playground</a:t>
            </a:r>
            <a:endParaRPr lang="en-US" sz="1050" dirty="0"/>
          </a:p>
          <a:p>
            <a:pPr algn="ctr"/>
            <a:r>
              <a:rPr lang="en-US" sz="1050" dirty="0">
                <a:hlinkClick r:id="rId4"/>
              </a:rPr>
              <a:t>https://git.gbl.experiancs.com/jfroggatt/ukmobile-dotSwift-2019</a:t>
            </a:r>
            <a:endParaRPr lang="en-US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AF0E4-4CA8-8446-B181-80DAD331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383" y="4389344"/>
            <a:ext cx="4806524" cy="7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5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8" descr="A picture containing indoor, table, lit, cake&#10;&#10;Description generated with high confidence">
            <a:extLst>
              <a:ext uri="{FF2B5EF4-FFF2-40B4-BE49-F238E27FC236}">
                <a16:creationId xmlns:a16="http://schemas.microsoft.com/office/drawing/2014/main" id="{7488D10A-97D4-4C3B-B1A8-C5051F41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8" r="13137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8424A2-6754-493D-AFFE-48951F82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/>
              <a:t>Conference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A41960-1E55-454C-B671-572869DE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en-US" sz="2800"/>
              <a:t>The European Swift Conference</a:t>
            </a:r>
          </a:p>
          <a:p>
            <a:r>
              <a:rPr lang="en-US" sz="2800"/>
              <a:t>28 January 2019</a:t>
            </a:r>
          </a:p>
          <a:p>
            <a:r>
              <a:rPr lang="en-US" sz="2800"/>
              <a:t>Paris</a:t>
            </a:r>
          </a:p>
          <a:p>
            <a:r>
              <a:rPr lang="en-US" sz="2800"/>
              <a:t>Théâtre de Paris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3892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65757B-167D-4C2D-8EE0-CEA99F8C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Marzipan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16F70-F00F-4681-95F4-9354AAEBE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10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98305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DFC-FAB8-A045-B709-68BE830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Marzipan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D34DD-79DD-804B-8E7E-8F1F202FC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17683"/>
            <a:ext cx="10018713" cy="3540600"/>
          </a:xfrm>
        </p:spPr>
        <p:txBody>
          <a:bodyPr>
            <a:noAutofit/>
          </a:bodyPr>
          <a:lstStyle/>
          <a:p>
            <a:r>
              <a:rPr lang="en-GB" sz="1800">
                <a:latin typeface="Corbel"/>
              </a:rPr>
              <a:t>"Project Marzipan" announced last year (WWDC 2018)</a:t>
            </a:r>
            <a:endParaRPr lang="en-GB" sz="1800">
              <a:latin typeface="Corbel" panose="020B0503020204020204" pitchFamily="34" charset="0"/>
            </a:endParaRPr>
          </a:p>
          <a:p>
            <a:r>
              <a:rPr lang="en-GB" sz="1800">
                <a:latin typeface="Corbel"/>
              </a:rPr>
              <a:t>Aimed to be released this year (2019)</a:t>
            </a:r>
            <a:endParaRPr lang="en-GB" sz="1800">
              <a:latin typeface="Corbel" panose="020B0503020204020204" pitchFamily="34" charset="0"/>
            </a:endParaRPr>
          </a:p>
          <a:p>
            <a:r>
              <a:rPr lang="en-GB" sz="1800">
                <a:latin typeface="Corbel"/>
              </a:rPr>
              <a:t>Goal:</a:t>
            </a:r>
          </a:p>
          <a:p>
            <a:pPr lvl="1"/>
            <a:r>
              <a:rPr lang="en-GB" sz="1800">
                <a:latin typeface="Corbel"/>
              </a:rPr>
              <a:t>To build MacOS apps using </a:t>
            </a:r>
            <a:r>
              <a:rPr lang="en-GB" sz="1800" err="1">
                <a:latin typeface="Corbel"/>
              </a:rPr>
              <a:t>UIKit</a:t>
            </a:r>
            <a:endParaRPr lang="en-GB" sz="1800">
              <a:latin typeface="Corbel"/>
            </a:endParaRPr>
          </a:p>
          <a:p>
            <a:pPr lvl="1"/>
            <a:r>
              <a:rPr lang="en-GB" sz="1800">
                <a:latin typeface="Corbel"/>
              </a:rPr>
              <a:t>Handles system appearance automatically</a:t>
            </a:r>
          </a:p>
          <a:p>
            <a:pPr lvl="2"/>
            <a:r>
              <a:rPr lang="en-GB">
                <a:latin typeface="Corbel"/>
              </a:rPr>
              <a:t>Window Toolbar</a:t>
            </a:r>
          </a:p>
          <a:p>
            <a:pPr lvl="2"/>
            <a:r>
              <a:rPr lang="en-GB">
                <a:latin typeface="Corbel"/>
              </a:rPr>
              <a:t>Menu Bar</a:t>
            </a:r>
          </a:p>
          <a:p>
            <a:pPr lvl="2"/>
            <a:r>
              <a:rPr lang="en-GB" err="1">
                <a:latin typeface="Corbel"/>
              </a:rPr>
              <a:t>Touchbar</a:t>
            </a:r>
            <a:r>
              <a:rPr lang="en-GB">
                <a:latin typeface="Corbel"/>
              </a:rPr>
              <a:t> Controller</a:t>
            </a:r>
          </a:p>
        </p:txBody>
      </p:sp>
    </p:spTree>
    <p:extLst>
      <p:ext uri="{BB962C8B-B14F-4D97-AF65-F5344CB8AC3E}">
        <p14:creationId xmlns:p14="http://schemas.microsoft.com/office/powerpoint/2010/main" val="93345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DFC-FAB8-A045-B709-68BE830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Marzipanify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D34DD-79DD-804B-8E7E-8F1F202FC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17683"/>
            <a:ext cx="10018713" cy="3540600"/>
          </a:xfrm>
        </p:spPr>
        <p:txBody>
          <a:bodyPr>
            <a:normAutofit/>
          </a:bodyPr>
          <a:lstStyle/>
          <a:p>
            <a:r>
              <a:rPr lang="en-GB">
                <a:latin typeface="Corbel"/>
                <a:hlinkClick r:id="rId3"/>
              </a:rPr>
              <a:t>https://github.com/steventroughtonsmith/marzipanify</a:t>
            </a:r>
            <a:endParaRPr lang="en-GB">
              <a:latin typeface="Corbel"/>
            </a:endParaRPr>
          </a:p>
          <a:p>
            <a:r>
              <a:rPr lang="en-GB">
                <a:latin typeface="Corbel"/>
              </a:rPr>
              <a:t>An unsupported </a:t>
            </a:r>
            <a:r>
              <a:rPr lang="en-GB" err="1">
                <a:latin typeface="Corbel"/>
              </a:rPr>
              <a:t>commandline</a:t>
            </a:r>
            <a:r>
              <a:rPr lang="en-GB">
                <a:latin typeface="Corbel"/>
              </a:rPr>
              <a:t> tool to convert iOS binaries to macOS</a:t>
            </a:r>
          </a:p>
          <a:p>
            <a:r>
              <a:rPr lang="en-GB">
                <a:latin typeface="Corbel"/>
              </a:rPr>
              <a:t>You currently need to disable a load of security features for it to work</a:t>
            </a:r>
          </a:p>
          <a:p>
            <a:r>
              <a:rPr lang="en-GB">
                <a:latin typeface="Corbel"/>
              </a:rPr>
              <a:t>Marzipan official should be supported/released in beta WWDC 2019</a:t>
            </a:r>
            <a:endParaRPr lang="en-GB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21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2ED55B3-AD62-4E2A-AA79-1686386B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3982" y="505046"/>
            <a:ext cx="6837973" cy="562285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B063AAD-4C58-405E-BCA5-1101F293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95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063AAD-4C58-405E-BCA5-1101F293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ign in front of a crowd&#10;&#10;Description generated with high confidence">
            <a:extLst>
              <a:ext uri="{FF2B5EF4-FFF2-40B4-BE49-F238E27FC236}">
                <a16:creationId xmlns:a16="http://schemas.microsoft.com/office/drawing/2014/main" id="{228F5E7A-D38E-4C19-A90A-711D523E6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9164" y="918534"/>
            <a:ext cx="810900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33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A47679-5193-4280-A05B-D6B45504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High Performance Systems In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9AF0C-9D0A-4F0D-8E13-23854624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500"/>
              <a:t>Structs, classes, and copy-on-write</a:t>
            </a:r>
          </a:p>
          <a:p>
            <a:pPr algn="l">
              <a:lnSpc>
                <a:spcPct val="90000"/>
              </a:lnSpc>
            </a:pPr>
            <a:r>
              <a:rPr lang="en-US" sz="1500"/>
              <a:t>Johannes Weiss, </a:t>
            </a:r>
            <a:r>
              <a:rPr lang="en-US" sz="1500">
                <a:hlinkClick r:id="rId3"/>
              </a:rPr>
              <a:t>https://www.dotconferences.com/2019/01/johannes-weiss-high-performance-systems-in-swift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949130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12130" cy="68580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35917" cy="68580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419C0-008F-0642-864B-AF86D63E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658" y="755904"/>
            <a:ext cx="7711025" cy="3084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000"/>
              <a:t>Playground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92D31-4F6E-544F-BB63-9F07C815E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2131" y="4089910"/>
            <a:ext cx="3316702" cy="17121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sz="2100" dirty="0"/>
              <a:t>Classes, Structs, &amp; Copy-On-Write</a:t>
            </a:r>
          </a:p>
          <a:p>
            <a:pPr algn="l"/>
            <a:r>
              <a:rPr lang="en-US" sz="2100" dirty="0">
                <a:hlinkClick r:id="rId3"/>
              </a:rPr>
              <a:t>https://git.gbl.experiancs.com/jfroggatt/ukmobile-dotSwift-2019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89376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7F4A18-654B-47B0-9B05-368F9BE51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Wrap-up, thoughts,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5160-20CE-4315-919B-1B05403F3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3424826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24A2-6754-493D-AFFE-48951F82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0227"/>
          </a:xfrm>
        </p:spPr>
        <p:txBody>
          <a:bodyPr/>
          <a:lstStyle/>
          <a:p>
            <a:r>
              <a:rPr lang="en-US"/>
              <a:t>Wrap-up, thoughts, &amp; experiences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A41960-1E55-454C-B671-572869DE6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  <a:p>
            <a:r>
              <a:rPr lang="en-US"/>
              <a:t>Many top speakers from the industry </a:t>
            </a:r>
          </a:p>
          <a:p>
            <a:r>
              <a:rPr lang="en-US"/>
              <a:t>Advanced topics, highly relevant to a broad range of app developers</a:t>
            </a:r>
          </a:p>
          <a:p>
            <a:r>
              <a:rPr lang="en-US"/>
              <a:t>Lots of cake 🍰</a:t>
            </a:r>
          </a:p>
          <a:p>
            <a:r>
              <a:rPr lang="en-US"/>
              <a:t>Some very specialist lightning talks</a:t>
            </a:r>
          </a:p>
          <a:p>
            <a:r>
              <a:rPr lang="en-US"/>
              <a:t>Venue was well suited for the event</a:t>
            </a:r>
          </a:p>
          <a:p>
            <a:r>
              <a:rPr lang="en-US"/>
              <a:t>We would go back again 🇫🇷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80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8424A2-6754-493D-AFFE-48951F82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Questions?</a:t>
            </a:r>
          </a:p>
        </p:txBody>
      </p:sp>
      <p:pic>
        <p:nvPicPr>
          <p:cNvPr id="10" name="Picture 3" descr="A large clock tower in the background&#10;&#10;Description generated with high confidence">
            <a:extLst>
              <a:ext uri="{FF2B5EF4-FFF2-40B4-BE49-F238E27FC236}">
                <a16:creationId xmlns:a16="http://schemas.microsoft.com/office/drawing/2014/main" id="{A3FCC896-97C8-4678-9001-B5E6B88F4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4476" r="-1" b="-1"/>
          <a:stretch/>
        </p:blipFill>
        <p:spPr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908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7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424A2-6754-493D-AFFE-48951F82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Théâtre de Paris</a:t>
            </a:r>
            <a:endParaRPr lang="en-US"/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erson sitting in front of a computer&#10;&#10;Description generated with very high confidence">
            <a:extLst>
              <a:ext uri="{FF2B5EF4-FFF2-40B4-BE49-F238E27FC236}">
                <a16:creationId xmlns:a16="http://schemas.microsoft.com/office/drawing/2014/main" id="{58B5E2E0-C9FF-4E35-AC9D-D5891BB2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00" y="1011765"/>
            <a:ext cx="6062277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2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24A2-6754-493D-AFFE-48951F82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0227"/>
          </a:xfrm>
        </p:spPr>
        <p:txBody>
          <a:bodyPr/>
          <a:lstStyle/>
          <a:p>
            <a:r>
              <a:rPr lang="en-US"/>
              <a:t>Conference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A41960-1E55-454C-B671-572869DE6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/>
              <a:t>Hosted by </a:t>
            </a:r>
            <a:r>
              <a:rPr lang="en-US" sz="2800">
                <a:hlinkClick r:id="rId3"/>
              </a:rPr>
              <a:t>DotConferences</a:t>
            </a:r>
            <a:r>
              <a:rPr lang="en-US" sz="2800"/>
              <a:t> (5 Years Running)</a:t>
            </a:r>
          </a:p>
          <a:p>
            <a:pPr lvl="1"/>
            <a:r>
              <a:rPr lang="en-US" sz="2400" err="1"/>
              <a:t>dotGo</a:t>
            </a:r>
            <a:r>
              <a:rPr lang="en-US" sz="2400"/>
              <a:t> (The European Go Conference)</a:t>
            </a:r>
          </a:p>
          <a:p>
            <a:pPr lvl="1"/>
            <a:r>
              <a:rPr lang="en-US" sz="2400" err="1"/>
              <a:t>dotCSS</a:t>
            </a:r>
            <a:r>
              <a:rPr lang="en-US" sz="2400"/>
              <a:t> (The largest CSS Conference in Europe)</a:t>
            </a:r>
          </a:p>
          <a:p>
            <a:pPr lvl="1"/>
            <a:r>
              <a:rPr lang="en-US" sz="2400" err="1"/>
              <a:t>dotJS</a:t>
            </a:r>
            <a:r>
              <a:rPr lang="en-US" sz="2400"/>
              <a:t> (The largest JavaScript Conference in Europe)</a:t>
            </a:r>
          </a:p>
          <a:p>
            <a:pPr lvl="1"/>
            <a:r>
              <a:rPr lang="en-US" sz="2400" err="1"/>
              <a:t>dotSwift</a:t>
            </a:r>
            <a:r>
              <a:rPr lang="en-US" sz="2400"/>
              <a:t> (The European Swift Conference)</a:t>
            </a:r>
          </a:p>
          <a:p>
            <a:pPr lvl="1"/>
            <a:r>
              <a:rPr lang="en-US" sz="2400" err="1"/>
              <a:t>dotAI</a:t>
            </a:r>
            <a:r>
              <a:rPr lang="en-US" sz="2400"/>
              <a:t> (The Artificial Intelligence &amp; Machine Learning Conference for Developers)</a:t>
            </a:r>
          </a:p>
          <a:p>
            <a:pPr lvl="1"/>
            <a:r>
              <a:rPr lang="en-US" sz="2400" err="1"/>
              <a:t>dotScale</a:t>
            </a:r>
            <a:r>
              <a:rPr lang="en-US" sz="2400"/>
              <a:t> (The European Tech Conference on Scalability)</a:t>
            </a:r>
          </a:p>
          <a:p>
            <a:pPr lvl="1"/>
            <a:r>
              <a:rPr lang="en-US" sz="2400" err="1"/>
              <a:t>dotSecurity</a:t>
            </a:r>
            <a:r>
              <a:rPr lang="en-US" sz="2400"/>
              <a:t> (The Security Conference for Developers)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3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F2BDF41F-A272-40F3-91DF-A2D8C38B7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7" r="29524" b="2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8424A2-6754-493D-AFFE-48951F82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/>
              <a:t>Conference Information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A41960-1E55-454C-B671-572869DE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/>
              <a:t>Format</a:t>
            </a:r>
          </a:p>
          <a:p>
            <a:pPr lvl="1"/>
            <a:r>
              <a:rPr lang="en-US" sz="2800"/>
              <a:t>8 Talks</a:t>
            </a:r>
          </a:p>
          <a:p>
            <a:pPr lvl="1"/>
            <a:r>
              <a:rPr lang="en-US" sz="2800"/>
              <a:t>5 Lightning Talks</a:t>
            </a:r>
          </a:p>
          <a:p>
            <a:pPr lvl="1"/>
            <a:r>
              <a:rPr lang="en-US" sz="2800"/>
              <a:t>¾ Day event</a:t>
            </a:r>
          </a:p>
          <a:p>
            <a:pPr lvl="1"/>
            <a:r>
              <a:rPr lang="en-US" sz="2800"/>
              <a:t>Two optional days of courses/workshops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047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F083C4-772B-C143-BD34-7476DCEA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 b="19400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DB5EB0-DCED-4784-B8A4-71DF71E6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184" y="3531612"/>
            <a:ext cx="6672838" cy="14143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Lots of Coffee and Cake</a:t>
            </a:r>
          </a:p>
        </p:txBody>
      </p:sp>
    </p:spTree>
    <p:extLst>
      <p:ext uri="{BB962C8B-B14F-4D97-AF65-F5344CB8AC3E}">
        <p14:creationId xmlns:p14="http://schemas.microsoft.com/office/powerpoint/2010/main" val="212652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368C96-F8DB-47BE-A7D0-9246E45D9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924232"/>
            <a:ext cx="8174971" cy="3285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200"/>
              <a:t>Key Speakers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C1E61-1224-40DF-A15A-E5F024689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645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C6B31-E0B8-4FED-A251-D5B0786D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85988"/>
          </a:xfrm>
        </p:spPr>
        <p:txBody>
          <a:bodyPr/>
          <a:lstStyle/>
          <a:p>
            <a:r>
              <a:rPr lang="en-US"/>
              <a:t>Key Speakers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D2630-EC36-4FB0-A97A-055502ED5721}"/>
              </a:ext>
            </a:extLst>
          </p:cNvPr>
          <p:cNvSpPr txBox="1"/>
          <p:nvPr/>
        </p:nvSpPr>
        <p:spPr>
          <a:xfrm>
            <a:off x="2325511" y="346851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Daniel </a:t>
            </a:r>
            <a:r>
              <a:rPr lang="en-US" err="1"/>
              <a:t>Jalkut</a:t>
            </a:r>
            <a:r>
              <a:rPr lang="en-US"/>
              <a:t> </a:t>
            </a:r>
          </a:p>
          <a:p>
            <a:pPr algn="ctr"/>
            <a:r>
              <a:rPr lang="en-US">
                <a:hlinkClick r:id="rId3"/>
              </a:rPr>
              <a:t>Just Enough Objective-C</a:t>
            </a:r>
            <a:r>
              <a:rPr lang="en-US"/>
              <a:t> (Combining </a:t>
            </a:r>
            <a:r>
              <a:rPr lang="en-US" err="1"/>
              <a:t>Obj</a:t>
            </a:r>
            <a:r>
              <a:rPr lang="en-US"/>
              <a:t>-C &amp; Swift)</a:t>
            </a:r>
          </a:p>
          <a:p>
            <a:pPr algn="ctr"/>
            <a:endParaRPr lang="en-US"/>
          </a:p>
        </p:txBody>
      </p:sp>
      <p:pic>
        <p:nvPicPr>
          <p:cNvPr id="4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B0B6C4ED-6FB5-4DA9-A1D6-0EC323B6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511" y="1569156"/>
            <a:ext cx="27432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7C713-C0E2-4CEF-B316-2D0AAD6C5B53}"/>
              </a:ext>
            </a:extLst>
          </p:cNvPr>
          <p:cNvSpPr txBox="1"/>
          <p:nvPr/>
        </p:nvSpPr>
        <p:spPr>
          <a:xfrm>
            <a:off x="5218289" y="347556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Saroush</a:t>
            </a:r>
            <a:r>
              <a:rPr lang="en-US"/>
              <a:t> </a:t>
            </a:r>
            <a:r>
              <a:rPr lang="en-US" err="1"/>
              <a:t>Khanlou</a:t>
            </a:r>
            <a:r>
              <a:rPr lang="en-US"/>
              <a:t> </a:t>
            </a:r>
          </a:p>
          <a:p>
            <a:pPr algn="ctr"/>
            <a:r>
              <a:rPr lang="en-US">
                <a:hlinkClick r:id="rId5"/>
              </a:rPr>
              <a:t>From Problem To Solution</a:t>
            </a:r>
            <a:r>
              <a:rPr lang="en-US"/>
              <a:t> (Code Reuse) </a:t>
            </a:r>
          </a:p>
          <a:p>
            <a:pPr algn="ctr"/>
            <a:endParaRPr lang="en-US"/>
          </a:p>
        </p:txBody>
      </p:sp>
      <p:pic>
        <p:nvPicPr>
          <p:cNvPr id="6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6D28F681-1E33-43FE-8953-49C7CC716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289" y="1576211"/>
            <a:ext cx="27432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337B58-DFDD-46DE-9960-576AFE7BBE47}"/>
              </a:ext>
            </a:extLst>
          </p:cNvPr>
          <p:cNvSpPr txBox="1"/>
          <p:nvPr/>
        </p:nvSpPr>
        <p:spPr>
          <a:xfrm>
            <a:off x="8209844" y="3503788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Jeff </a:t>
            </a:r>
            <a:r>
              <a:rPr lang="en-US" err="1"/>
              <a:t>Biggus</a:t>
            </a:r>
            <a:r>
              <a:rPr lang="en-US"/>
              <a:t> </a:t>
            </a:r>
          </a:p>
          <a:p>
            <a:pPr algn="ctr"/>
            <a:r>
              <a:rPr lang="en-US">
                <a:hlinkClick r:id="rId6"/>
              </a:rPr>
              <a:t>Scientific Swift</a:t>
            </a:r>
            <a:r>
              <a:rPr lang="en-US"/>
              <a:t> </a:t>
            </a:r>
          </a:p>
          <a:p>
            <a:pPr algn="ctr"/>
            <a:r>
              <a:rPr lang="en-US"/>
              <a:t>(Custom Operators &amp; Unicode)</a:t>
            </a:r>
          </a:p>
          <a:p>
            <a:pPr algn="ctr"/>
            <a:endParaRPr lang="en-US"/>
          </a:p>
        </p:txBody>
      </p:sp>
      <p:pic>
        <p:nvPicPr>
          <p:cNvPr id="8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156C02F0-9473-4DA6-B483-0E3C8519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844" y="1604434"/>
            <a:ext cx="27432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217393-72DE-4BCA-BB33-3593ABB1555C}"/>
              </a:ext>
            </a:extLst>
          </p:cNvPr>
          <p:cNvSpPr txBox="1"/>
          <p:nvPr/>
        </p:nvSpPr>
        <p:spPr>
          <a:xfrm>
            <a:off x="6961011" y="5267677"/>
            <a:ext cx="29901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Mark </a:t>
            </a:r>
            <a:r>
              <a:rPr lang="en-US" err="1"/>
              <a:t>Dalyrumple</a:t>
            </a:r>
            <a:r>
              <a:rPr lang="en-US"/>
              <a:t> </a:t>
            </a:r>
          </a:p>
          <a:p>
            <a:pPr algn="ctr"/>
            <a:r>
              <a:rPr lang="en-US">
                <a:hlinkClick r:id="rId7"/>
              </a:rPr>
              <a:t>Wh@t Is Th@t (Attributes)</a:t>
            </a:r>
            <a:endParaRPr lang="en-US"/>
          </a:p>
        </p:txBody>
      </p:sp>
      <p:pic>
        <p:nvPicPr>
          <p:cNvPr id="10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2EC4601F-E562-42F1-ADEE-13A3F4E39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22" y="4673600"/>
            <a:ext cx="2743200" cy="1828800"/>
          </a:xfrm>
          <a:prstGeom prst="rect">
            <a:avLst/>
          </a:prstGeom>
        </p:spPr>
      </p:pic>
      <p:pic>
        <p:nvPicPr>
          <p:cNvPr id="11" name="Picture 11" descr="A person in a red shirt&#10;&#10;Description generated with high confidence">
            <a:extLst>
              <a:ext uri="{FF2B5EF4-FFF2-40B4-BE49-F238E27FC236}">
                <a16:creationId xmlns:a16="http://schemas.microsoft.com/office/drawing/2014/main" id="{F564BC81-7F95-4B15-BB51-02210C4145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8289" y="1576211"/>
            <a:ext cx="2743200" cy="1828800"/>
          </a:xfrm>
          <a:prstGeom prst="rect">
            <a:avLst/>
          </a:prstGeom>
        </p:spPr>
      </p:pic>
      <p:pic>
        <p:nvPicPr>
          <p:cNvPr id="13" name="Picture 13" descr="A person standing in a dark room&#10;&#10;Description generated with very high confidence">
            <a:extLst>
              <a:ext uri="{FF2B5EF4-FFF2-40B4-BE49-F238E27FC236}">
                <a16:creationId xmlns:a16="http://schemas.microsoft.com/office/drawing/2014/main" id="{4C8A2D84-2072-4F8D-B7A9-94EA19B0C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9844" y="1604433"/>
            <a:ext cx="2743200" cy="1828800"/>
          </a:xfrm>
          <a:prstGeom prst="rect">
            <a:avLst/>
          </a:prstGeom>
        </p:spPr>
      </p:pic>
      <p:pic>
        <p:nvPicPr>
          <p:cNvPr id="15" name="Picture 15" descr="A person holding a computer&#10;&#10;Description generated with high confidence">
            <a:extLst>
              <a:ext uri="{FF2B5EF4-FFF2-40B4-BE49-F238E27FC236}">
                <a16:creationId xmlns:a16="http://schemas.microsoft.com/office/drawing/2014/main" id="{8335E844-A8C6-4B5E-A9DD-50678AEC4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7622" y="46736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84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1225</Words>
  <Application>Microsoft Macintosh PowerPoint</Application>
  <PresentationFormat>Widescreen</PresentationFormat>
  <Paragraphs>267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Corbel</vt:lpstr>
      <vt:lpstr>Fira Code</vt:lpstr>
      <vt:lpstr>Parallax</vt:lpstr>
      <vt:lpstr>dotSwift 2019</vt:lpstr>
      <vt:lpstr>Conference Information</vt:lpstr>
      <vt:lpstr>Conference Information</vt:lpstr>
      <vt:lpstr>Théâtre de Paris</vt:lpstr>
      <vt:lpstr>Conference Information</vt:lpstr>
      <vt:lpstr>Conference Information</vt:lpstr>
      <vt:lpstr>Lots of Coffee and Cake</vt:lpstr>
      <vt:lpstr>Key Speakers</vt:lpstr>
      <vt:lpstr>Key Speakers</vt:lpstr>
      <vt:lpstr>Key Speakers</vt:lpstr>
      <vt:lpstr>Just Enough Objective-C</vt:lpstr>
      <vt:lpstr>Objective-C Runtime</vt:lpstr>
      <vt:lpstr>objc_msgSend</vt:lpstr>
      <vt:lpstr>Key-Value Observation</vt:lpstr>
      <vt:lpstr>Private APIs</vt:lpstr>
      <vt:lpstr>Wh@t Is Th@T (Attributes)</vt:lpstr>
      <vt:lpstr>Swift  Open-Source</vt:lpstr>
      <vt:lpstr>Find-ing things</vt:lpstr>
      <vt:lpstr>Swift Community</vt:lpstr>
      <vt:lpstr>Unicode support &amp; defining operators</vt:lpstr>
      <vt:lpstr>Unicode Support</vt:lpstr>
      <vt:lpstr>Unicode Support</vt:lpstr>
      <vt:lpstr>Unicode Support</vt:lpstr>
      <vt:lpstr>Unicode Support</vt:lpstr>
      <vt:lpstr>KeyPaths</vt:lpstr>
      <vt:lpstr>Overview</vt:lpstr>
      <vt:lpstr>Type Hierarchy</vt:lpstr>
      <vt:lpstr>Type Safety</vt:lpstr>
      <vt:lpstr>Usage</vt:lpstr>
      <vt:lpstr>Marzipan</vt:lpstr>
      <vt:lpstr>Marzipan</vt:lpstr>
      <vt:lpstr>Marzipanify</vt:lpstr>
      <vt:lpstr>PowerPoint Presentation</vt:lpstr>
      <vt:lpstr>PowerPoint Presentation</vt:lpstr>
      <vt:lpstr>High Performance Systems In Swift</vt:lpstr>
      <vt:lpstr>Playground example</vt:lpstr>
      <vt:lpstr>Wrap-up, thoughts, &amp; experiences</vt:lpstr>
      <vt:lpstr>Wrap-up, thoughts, &amp; experiences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Froggatt, James</cp:lastModifiedBy>
  <cp:revision>1</cp:revision>
  <dcterms:created xsi:type="dcterms:W3CDTF">2013-07-15T20:26:40Z</dcterms:created>
  <dcterms:modified xsi:type="dcterms:W3CDTF">2019-04-12T08:05:50Z</dcterms:modified>
</cp:coreProperties>
</file>